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14" r:id="rId6"/>
    <p:sldId id="424" r:id="rId7"/>
    <p:sldId id="426" r:id="rId8"/>
    <p:sldId id="417" r:id="rId9"/>
    <p:sldId id="427" r:id="rId10"/>
    <p:sldId id="415" r:id="rId11"/>
    <p:sldId id="416" r:id="rId12"/>
    <p:sldId id="423" r:id="rId13"/>
    <p:sldId id="411" r:id="rId14"/>
    <p:sldId id="425" r:id="rId15"/>
    <p:sldId id="305" r:id="rId16"/>
  </p:sldIdLst>
  <p:sldSz cx="12192000" cy="6858000"/>
  <p:notesSz cx="12192000" cy="6858000"/>
  <p:custDataLst>
    <p:tags r:id="rId2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8"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3018"/>
        <p:guide pos="2147"/>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1.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2.xml"/><Relationship Id="rId11" Type="http://schemas.openxmlformats.org/officeDocument/2006/relationships/slideLayout" Target="../slideLayouts/slideLayout5.xml"/><Relationship Id="rId10" Type="http://schemas.openxmlformats.org/officeDocument/2006/relationships/image" Target="../media/image40.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3.xml"/><Relationship Id="rId11" Type="http://schemas.openxmlformats.org/officeDocument/2006/relationships/slideLayout" Target="../slideLayouts/slideLayout5.xml"/><Relationship Id="rId10" Type="http://schemas.openxmlformats.org/officeDocument/2006/relationships/image" Target="../media/image4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5.xml"/><Relationship Id="rId11" Type="http://schemas.openxmlformats.org/officeDocument/2006/relationships/slideLayout" Target="../slideLayouts/slideLayout5.xml"/><Relationship Id="rId10" Type="http://schemas.openxmlformats.org/officeDocument/2006/relationships/image" Target="../media/image20.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6.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7.xml"/><Relationship Id="rId11" Type="http://schemas.openxmlformats.org/officeDocument/2006/relationships/slideLayout" Target="../slideLayouts/slideLayout5.xml"/><Relationship Id="rId10" Type="http://schemas.openxmlformats.org/officeDocument/2006/relationships/image" Target="../media/image2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8.xml"/><Relationship Id="rId14" Type="http://schemas.openxmlformats.org/officeDocument/2006/relationships/slideLayout" Target="../slideLayouts/slideLayout5.xml"/><Relationship Id="rId13" Type="http://schemas.openxmlformats.org/officeDocument/2006/relationships/image" Target="../media/image28.png"/><Relationship Id="rId12"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notesSlide" Target="../notesSlides/notesSlide9.xml"/><Relationship Id="rId17" Type="http://schemas.openxmlformats.org/officeDocument/2006/relationships/slideLayout" Target="../slideLayouts/slideLayout5.xml"/><Relationship Id="rId16" Type="http://schemas.openxmlformats.org/officeDocument/2006/relationships/image" Target="../media/image36.png"/><Relationship Id="rId15" Type="http://schemas.openxmlformats.org/officeDocument/2006/relationships/image" Target="../media/image35.png"/><Relationship Id="rId14" Type="http://schemas.openxmlformats.org/officeDocument/2006/relationships/image" Target="../media/image34.png"/><Relationship Id="rId13" Type="http://schemas.openxmlformats.org/officeDocument/2006/relationships/image" Target="../media/image33.png"/><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5970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Xiang Zhang</a:t>
            </a:r>
            <a:endParaRPr sz="2400" dirty="0">
              <a:latin typeface="Times New Roman" panose="02020603050405020304"/>
              <a:cs typeface="Times New Roman" panose="02020603050405020304"/>
            </a:endParaRPr>
          </a:p>
        </p:txBody>
      </p:sp>
      <p:sp>
        <p:nvSpPr>
          <p:cNvPr id="38" name="object 38"/>
          <p:cNvSpPr txBox="1"/>
          <p:nvPr/>
        </p:nvSpPr>
        <p:spPr>
          <a:xfrm>
            <a:off x="361432" y="1282747"/>
            <a:ext cx="11209321" cy="88582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ConDSeg: A General Medical Image Segmentation Framework via</a:t>
            </a:r>
            <a:endParaRPr lang="en-US" altLang="zh-CN" sz="28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Contrast-Driven Feature Enhancement</a:t>
            </a:r>
            <a:endParaRPr lang="en-US" altLang="zh-CN" sz="28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100" y="5117465"/>
            <a:ext cx="2112010"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微软雅黑" panose="020B0503020204020204" charset="-122"/>
                <a:ea typeface="微软雅黑" panose="020B0503020204020204" charset="-122"/>
                <a:cs typeface="Noto Sans Mono CJK HK"/>
              </a:rPr>
              <a:t>——</a:t>
            </a:r>
            <a:r>
              <a:rPr lang="en-US" sz="1600" b="1" spc="150" dirty="0">
                <a:solidFill>
                  <a:srgbClr val="1F4E79"/>
                </a:solidFill>
                <a:latin typeface="微软雅黑" panose="020B0503020204020204" charset="-122"/>
                <a:ea typeface="微软雅黑" panose="020B0503020204020204" charset="-122"/>
                <a:cs typeface="Noto Sans Mono CJK HK"/>
              </a:rPr>
              <a:t>AAAI 2025</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3429000" y="4688840"/>
            <a:ext cx="4548505" cy="368300"/>
          </a:xfrm>
          <a:prstGeom prst="rect">
            <a:avLst/>
          </a:prstGeom>
          <a:noFill/>
        </p:spPr>
        <p:txBody>
          <a:bodyPr wrap="square">
            <a:spAutoFit/>
          </a:bodyPr>
          <a:lstStyle/>
          <a:p>
            <a:pPr algn="l"/>
            <a:r>
              <a:rPr lang="en-US" altLang="zh-CN" dirty="0" err="1"/>
              <a:t>Code:</a:t>
            </a:r>
            <a:r>
              <a:rPr lang="en-US" altLang="zh-CN" dirty="0"/>
              <a:t>https://github.com/Mengqi-Lei/ConDSeg</a:t>
            </a:r>
            <a:endParaRPr lang="en-US" altLang="zh-CN" dirty="0"/>
          </a:p>
        </p:txBody>
      </p:sp>
      <p:pic>
        <p:nvPicPr>
          <p:cNvPr id="26" name="图片 25"/>
          <p:cNvPicPr>
            <a:picLocks noChangeAspect="1"/>
          </p:cNvPicPr>
          <p:nvPr/>
        </p:nvPicPr>
        <p:blipFill>
          <a:blip r:embed="rId15"/>
          <a:stretch>
            <a:fillRect/>
          </a:stretch>
        </p:blipFill>
        <p:spPr>
          <a:xfrm>
            <a:off x="2114550" y="2747645"/>
            <a:ext cx="7962900" cy="13620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3921125" y="2133600"/>
            <a:ext cx="4524375" cy="23431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1219200" y="1814195"/>
            <a:ext cx="9648825" cy="4333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3048000" y="1814195"/>
            <a:ext cx="6019800" cy="2257425"/>
          </a:xfrm>
          <a:prstGeom prst="rect">
            <a:avLst/>
          </a:prstGeom>
        </p:spPr>
      </p:pic>
      <p:pic>
        <p:nvPicPr>
          <p:cNvPr id="26" name="图片 25"/>
          <p:cNvPicPr>
            <a:picLocks noChangeAspect="1"/>
          </p:cNvPicPr>
          <p:nvPr/>
        </p:nvPicPr>
        <p:blipFill>
          <a:blip r:embed="rId10"/>
          <a:stretch>
            <a:fillRect/>
          </a:stretch>
        </p:blipFill>
        <p:spPr>
          <a:xfrm>
            <a:off x="2895600" y="4495800"/>
            <a:ext cx="6467475" cy="1905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381000" y="1981200"/>
            <a:ext cx="6826885" cy="4227195"/>
          </a:xfrm>
          <a:prstGeom prst="rect">
            <a:avLst/>
          </a:prstGeom>
        </p:spPr>
      </p:pic>
      <p:sp>
        <p:nvSpPr>
          <p:cNvPr id="24" name="文本框 23"/>
          <p:cNvSpPr txBox="1"/>
          <p:nvPr/>
        </p:nvSpPr>
        <p:spPr>
          <a:xfrm>
            <a:off x="7425055" y="2323465"/>
            <a:ext cx="4064000" cy="2306955"/>
          </a:xfrm>
          <a:prstGeom prst="rect">
            <a:avLst/>
          </a:prstGeom>
          <a:noFill/>
        </p:spPr>
        <p:txBody>
          <a:bodyPr wrap="square" rtlCol="0">
            <a:spAutoFit/>
          </a:bodyPr>
          <a:p>
            <a:pPr algn="just"/>
            <a:r>
              <a:rPr lang="en-US" altLang="zh-CN"/>
              <a:t>  Medical image segmentation still faces two major challenges. On the one hand, there is often a “soft boundary” between foreground and background in medical images,On the other hand, co-occurrence phenomena are widespread in medical images, and learning these features is misleading to the model’s judgment</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Overview</a:t>
            </a:r>
            <a:endParaRPr lang="en-US" sz="3600" b="1" spc="-5" dirty="0">
              <a:solidFill>
                <a:srgbClr val="001F5F"/>
              </a:solidFill>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1371600" y="1556385"/>
            <a:ext cx="9196705" cy="47948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1304290" y="1676400"/>
            <a:ext cx="1866900" cy="4438650"/>
          </a:xfrm>
          <a:prstGeom prst="rect">
            <a:avLst/>
          </a:prstGeom>
        </p:spPr>
      </p:pic>
      <p:sp>
        <p:nvSpPr>
          <p:cNvPr id="23" name="文本框 22"/>
          <p:cNvSpPr txBox="1"/>
          <p:nvPr/>
        </p:nvSpPr>
        <p:spPr>
          <a:xfrm>
            <a:off x="4572000" y="1905000"/>
            <a:ext cx="6096000" cy="2861310"/>
          </a:xfrm>
          <a:prstGeom prst="rect">
            <a:avLst/>
          </a:prstGeom>
          <a:noFill/>
        </p:spPr>
        <p:txBody>
          <a:bodyPr wrap="square" rtlCol="0" anchor="t">
            <a:spAutoFit/>
          </a:bodyPr>
          <a:p>
            <a:pPr algn="just"/>
            <a:r>
              <a:rPr lang="en-US" altLang="zh-CN"/>
              <a:t>  in the first stage, our objective is to maximize the feature extraction capability of the Encoder and its robustness under weak illumination and low contrast scenarios. To achieve this, we isolate the Encoder from the whole network and design a prediction head for it. We ensure that the structure of this prediction head is as simple as possible to avoid providing additional structures with feature-extraction capability beyond the Encoder blocks, thereby optimizing the Encoder performance as much as possible. We refer to this initial training network in the first stage as Net0.</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2895600" y="4187190"/>
            <a:ext cx="6096000" cy="2584450"/>
          </a:xfrm>
          <a:prstGeom prst="rect">
            <a:avLst/>
          </a:prstGeom>
          <a:noFill/>
        </p:spPr>
        <p:txBody>
          <a:bodyPr wrap="square" rtlCol="0" anchor="t">
            <a:spAutoFit/>
          </a:bodyPr>
          <a:p>
            <a:pPr algn="just"/>
            <a:r>
              <a:rPr lang="en-US" altLang="zh-CN"/>
              <a:t>  SID begins with three parallel branches, each consisting of multiple CBR blocks. The feature map f4 from the Encoder is inputted into these three branches to obtain three feature maps with different semantic information,ffg, fbg, fuc, which are enriched with the foreground, background, and uncertainty region features respectively. The three feature maps are then predicted by an auxiliary head to produce masks for the foreground (Mfg), background(Mbg), and regions of uncertainty (Mfg).</a:t>
            </a:r>
            <a:endParaRPr lang="en-US" altLang="zh-CN"/>
          </a:p>
        </p:txBody>
      </p:sp>
      <p:pic>
        <p:nvPicPr>
          <p:cNvPr id="22" name="图片 21"/>
          <p:cNvPicPr>
            <a:picLocks noChangeAspect="1"/>
          </p:cNvPicPr>
          <p:nvPr/>
        </p:nvPicPr>
        <p:blipFill>
          <a:blip r:embed="rId9"/>
          <a:stretch>
            <a:fillRect/>
          </a:stretch>
        </p:blipFill>
        <p:spPr>
          <a:xfrm>
            <a:off x="152400" y="1676400"/>
            <a:ext cx="7343775" cy="2390775"/>
          </a:xfrm>
          <a:prstGeom prst="rect">
            <a:avLst/>
          </a:prstGeom>
        </p:spPr>
      </p:pic>
      <p:pic>
        <p:nvPicPr>
          <p:cNvPr id="24" name="图片 23"/>
          <p:cNvPicPr>
            <a:picLocks noChangeAspect="1"/>
          </p:cNvPicPr>
          <p:nvPr/>
        </p:nvPicPr>
        <p:blipFill>
          <a:blip r:embed="rId10"/>
          <a:stretch>
            <a:fillRect/>
          </a:stretch>
        </p:blipFill>
        <p:spPr>
          <a:xfrm>
            <a:off x="6892925" y="1219200"/>
            <a:ext cx="5181600" cy="3086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6" name="图片 25"/>
          <p:cNvPicPr>
            <a:picLocks noChangeAspect="1"/>
          </p:cNvPicPr>
          <p:nvPr/>
        </p:nvPicPr>
        <p:blipFill>
          <a:blip r:embed="rId9"/>
          <a:stretch>
            <a:fillRect/>
          </a:stretch>
        </p:blipFill>
        <p:spPr>
          <a:xfrm>
            <a:off x="914400" y="1750695"/>
            <a:ext cx="5334000" cy="3552825"/>
          </a:xfrm>
          <a:prstGeom prst="rect">
            <a:avLst/>
          </a:prstGeom>
        </p:spPr>
      </p:pic>
      <p:sp>
        <p:nvSpPr>
          <p:cNvPr id="27" name="文本框 26"/>
          <p:cNvSpPr txBox="1"/>
          <p:nvPr/>
        </p:nvSpPr>
        <p:spPr>
          <a:xfrm>
            <a:off x="6858000" y="1752600"/>
            <a:ext cx="4645025" cy="5178425"/>
          </a:xfrm>
          <a:prstGeom prst="rect">
            <a:avLst/>
          </a:prstGeom>
          <a:noFill/>
        </p:spPr>
        <p:txBody>
          <a:bodyPr wrap="square" rtlCol="0">
            <a:noAutofit/>
          </a:bodyPr>
          <a:p>
            <a:pPr algn="just"/>
            <a:r>
              <a:rPr lang="en-US" altLang="zh-CN"/>
              <a:t>  Specifically, given the input feature map F ∈</a:t>
            </a:r>
            <a:endParaRPr lang="en-US" altLang="zh-CN"/>
          </a:p>
          <a:p>
            <a:pPr algn="just"/>
            <a:r>
              <a:rPr lang="en-US" altLang="zh-CN"/>
              <a:t>RH</a:t>
            </a:r>
            <a:r>
              <a:rPr lang="en-US" altLang="en-US"/>
              <a:t>×</a:t>
            </a:r>
            <a:r>
              <a:rPr lang="en-US" altLang="zh-CN"/>
              <a:t>W</a:t>
            </a:r>
            <a:r>
              <a:rPr lang="en-US" altLang="en-US"/>
              <a:t>×</a:t>
            </a:r>
            <a:r>
              <a:rPr lang="en-US" altLang="zh-CN"/>
              <a:t>C, it is first subjected to preliminary fusion through multiple CBR blocks. Subsequently, this C-dimensional feature vector is mapped to a value vector V ∈ RH</a:t>
            </a:r>
            <a:r>
              <a:rPr lang="en-US" altLang="en-US"/>
              <a:t>×</a:t>
            </a:r>
            <a:r>
              <a:rPr lang="en-US" altLang="zh-CN"/>
              <a:t>W</a:t>
            </a:r>
            <a:r>
              <a:rPr lang="en-US" altLang="en-US"/>
              <a:t>×</a:t>
            </a:r>
            <a:r>
              <a:rPr lang="en-US" altLang="zh-CN"/>
              <a:t>C through a linear layer weight WV ∈ RC</a:t>
            </a:r>
            <a:r>
              <a:rPr lang="en-US" altLang="en-US"/>
              <a:t>×</a:t>
            </a:r>
            <a:r>
              <a:rPr lang="en-US" altLang="zh-CN"/>
              <a:t>C. The value vector V is then unfolded over each local window, preparing to aggregate neighborhood information for each position.</a:t>
            </a:r>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666750" y="2522855"/>
            <a:ext cx="3143250" cy="2809875"/>
          </a:xfrm>
          <a:prstGeom prst="rect">
            <a:avLst/>
          </a:prstGeom>
        </p:spPr>
      </p:pic>
      <p:sp>
        <p:nvSpPr>
          <p:cNvPr id="23" name="文本框 22"/>
          <p:cNvSpPr txBox="1"/>
          <p:nvPr/>
        </p:nvSpPr>
        <p:spPr>
          <a:xfrm>
            <a:off x="6172200" y="2071370"/>
            <a:ext cx="4064000" cy="3415030"/>
          </a:xfrm>
          <a:prstGeom prst="rect">
            <a:avLst/>
          </a:prstGeom>
          <a:noFill/>
        </p:spPr>
        <p:txBody>
          <a:bodyPr wrap="square" rtlCol="0">
            <a:spAutoFit/>
          </a:bodyPr>
          <a:p>
            <a:pPr algn="just"/>
            <a:r>
              <a:rPr lang="en-US" altLang="zh-CN"/>
              <a:t>  SA-Decoder implements separate predictions by distributing entities of different sizes in different layers. Among the features outputted by multiple CDFAs, the shallow-level feature maps contain more fine-grained information, making them suitable for predicting smaller-sized entities. As the layers deepen,the feature maps incorporate increasing amounts of global information and higher-level semantics, making them more suitable for predicting larger-sized entities.</a:t>
            </a:r>
            <a:endParaRPr lang="en-US" altLang="zh-CN"/>
          </a:p>
        </p:txBody>
      </p:sp>
      <p:pic>
        <p:nvPicPr>
          <p:cNvPr id="26" name="图片 25"/>
          <p:cNvPicPr>
            <a:picLocks noChangeAspect="1"/>
          </p:cNvPicPr>
          <p:nvPr/>
        </p:nvPicPr>
        <p:blipFill>
          <a:blip r:embed="rId10"/>
          <a:stretch>
            <a:fillRect/>
          </a:stretch>
        </p:blipFill>
        <p:spPr>
          <a:xfrm>
            <a:off x="3810000" y="1752600"/>
            <a:ext cx="2072640" cy="4349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533400" y="1981200"/>
            <a:ext cx="4267200" cy="504825"/>
          </a:xfrm>
          <a:prstGeom prst="rect">
            <a:avLst/>
          </a:prstGeom>
        </p:spPr>
      </p:pic>
      <p:pic>
        <p:nvPicPr>
          <p:cNvPr id="29" name="图片 28"/>
          <p:cNvPicPr>
            <a:picLocks noChangeAspect="1"/>
          </p:cNvPicPr>
          <p:nvPr/>
        </p:nvPicPr>
        <p:blipFill>
          <a:blip r:embed="rId10"/>
          <a:stretch>
            <a:fillRect/>
          </a:stretch>
        </p:blipFill>
        <p:spPr>
          <a:xfrm>
            <a:off x="7010400" y="1838325"/>
            <a:ext cx="3829050" cy="790575"/>
          </a:xfrm>
          <a:prstGeom prst="rect">
            <a:avLst/>
          </a:prstGeom>
        </p:spPr>
      </p:pic>
      <p:pic>
        <p:nvPicPr>
          <p:cNvPr id="30" name="图片 29"/>
          <p:cNvPicPr>
            <a:picLocks noChangeAspect="1"/>
          </p:cNvPicPr>
          <p:nvPr/>
        </p:nvPicPr>
        <p:blipFill>
          <a:blip r:embed="rId11"/>
          <a:stretch>
            <a:fillRect/>
          </a:stretch>
        </p:blipFill>
        <p:spPr>
          <a:xfrm>
            <a:off x="6858000" y="3124200"/>
            <a:ext cx="4705350" cy="1171575"/>
          </a:xfrm>
          <a:prstGeom prst="rect">
            <a:avLst/>
          </a:prstGeom>
        </p:spPr>
      </p:pic>
      <p:pic>
        <p:nvPicPr>
          <p:cNvPr id="32" name="图片 31"/>
          <p:cNvPicPr>
            <a:picLocks noChangeAspect="1"/>
          </p:cNvPicPr>
          <p:nvPr/>
        </p:nvPicPr>
        <p:blipFill>
          <a:blip r:embed="rId12"/>
          <a:stretch>
            <a:fillRect/>
          </a:stretch>
        </p:blipFill>
        <p:spPr>
          <a:xfrm>
            <a:off x="6743700" y="5257800"/>
            <a:ext cx="4362450" cy="419100"/>
          </a:xfrm>
          <a:prstGeom prst="rect">
            <a:avLst/>
          </a:prstGeom>
        </p:spPr>
      </p:pic>
      <p:pic>
        <p:nvPicPr>
          <p:cNvPr id="33" name="图片 32"/>
          <p:cNvPicPr>
            <a:picLocks noChangeAspect="1"/>
          </p:cNvPicPr>
          <p:nvPr/>
        </p:nvPicPr>
        <p:blipFill>
          <a:blip r:embed="rId13"/>
          <a:stretch>
            <a:fillRect/>
          </a:stretch>
        </p:blipFill>
        <p:spPr>
          <a:xfrm>
            <a:off x="304800" y="3515995"/>
            <a:ext cx="5172075" cy="1666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349250" y="1600200"/>
            <a:ext cx="4105275" cy="800100"/>
          </a:xfrm>
          <a:prstGeom prst="rect">
            <a:avLst/>
          </a:prstGeom>
        </p:spPr>
      </p:pic>
      <p:pic>
        <p:nvPicPr>
          <p:cNvPr id="26" name="图片 25"/>
          <p:cNvPicPr>
            <a:picLocks noChangeAspect="1"/>
          </p:cNvPicPr>
          <p:nvPr/>
        </p:nvPicPr>
        <p:blipFill>
          <a:blip r:embed="rId10"/>
          <a:stretch>
            <a:fillRect/>
          </a:stretch>
        </p:blipFill>
        <p:spPr>
          <a:xfrm>
            <a:off x="152400" y="2819400"/>
            <a:ext cx="4943475" cy="809625"/>
          </a:xfrm>
          <a:prstGeom prst="rect">
            <a:avLst/>
          </a:prstGeom>
        </p:spPr>
      </p:pic>
      <p:pic>
        <p:nvPicPr>
          <p:cNvPr id="27" name="图片 26"/>
          <p:cNvPicPr>
            <a:picLocks noChangeAspect="1"/>
          </p:cNvPicPr>
          <p:nvPr/>
        </p:nvPicPr>
        <p:blipFill>
          <a:blip r:embed="rId11"/>
          <a:stretch>
            <a:fillRect/>
          </a:stretch>
        </p:blipFill>
        <p:spPr>
          <a:xfrm>
            <a:off x="228600" y="4048125"/>
            <a:ext cx="5353050" cy="857250"/>
          </a:xfrm>
          <a:prstGeom prst="rect">
            <a:avLst/>
          </a:prstGeom>
        </p:spPr>
      </p:pic>
      <p:pic>
        <p:nvPicPr>
          <p:cNvPr id="28" name="图片 27"/>
          <p:cNvPicPr>
            <a:picLocks noChangeAspect="1"/>
          </p:cNvPicPr>
          <p:nvPr/>
        </p:nvPicPr>
        <p:blipFill>
          <a:blip r:embed="rId12"/>
          <a:stretch>
            <a:fillRect/>
          </a:stretch>
        </p:blipFill>
        <p:spPr>
          <a:xfrm>
            <a:off x="228600" y="5324475"/>
            <a:ext cx="4886325" cy="523875"/>
          </a:xfrm>
          <a:prstGeom prst="rect">
            <a:avLst/>
          </a:prstGeom>
        </p:spPr>
      </p:pic>
      <p:pic>
        <p:nvPicPr>
          <p:cNvPr id="29" name="图片 28"/>
          <p:cNvPicPr>
            <a:picLocks noChangeAspect="1"/>
          </p:cNvPicPr>
          <p:nvPr/>
        </p:nvPicPr>
        <p:blipFill>
          <a:blip r:embed="rId13"/>
          <a:stretch>
            <a:fillRect/>
          </a:stretch>
        </p:blipFill>
        <p:spPr>
          <a:xfrm>
            <a:off x="6096000" y="1828800"/>
            <a:ext cx="4419600" cy="457200"/>
          </a:xfrm>
          <a:prstGeom prst="rect">
            <a:avLst/>
          </a:prstGeom>
        </p:spPr>
      </p:pic>
      <p:pic>
        <p:nvPicPr>
          <p:cNvPr id="30" name="图片 29"/>
          <p:cNvPicPr>
            <a:picLocks noChangeAspect="1"/>
          </p:cNvPicPr>
          <p:nvPr/>
        </p:nvPicPr>
        <p:blipFill>
          <a:blip r:embed="rId14"/>
          <a:stretch>
            <a:fillRect/>
          </a:stretch>
        </p:blipFill>
        <p:spPr>
          <a:xfrm>
            <a:off x="6096000" y="2819400"/>
            <a:ext cx="5067300" cy="647700"/>
          </a:xfrm>
          <a:prstGeom prst="rect">
            <a:avLst/>
          </a:prstGeom>
        </p:spPr>
      </p:pic>
      <p:pic>
        <p:nvPicPr>
          <p:cNvPr id="31" name="图片 30"/>
          <p:cNvPicPr>
            <a:picLocks noChangeAspect="1"/>
          </p:cNvPicPr>
          <p:nvPr/>
        </p:nvPicPr>
        <p:blipFill>
          <a:blip r:embed="rId15"/>
          <a:stretch>
            <a:fillRect/>
          </a:stretch>
        </p:blipFill>
        <p:spPr>
          <a:xfrm>
            <a:off x="5867400" y="4114800"/>
            <a:ext cx="4762500" cy="723900"/>
          </a:xfrm>
          <a:prstGeom prst="rect">
            <a:avLst/>
          </a:prstGeom>
        </p:spPr>
      </p:pic>
      <p:pic>
        <p:nvPicPr>
          <p:cNvPr id="32" name="图片 31"/>
          <p:cNvPicPr>
            <a:picLocks noChangeAspect="1"/>
          </p:cNvPicPr>
          <p:nvPr/>
        </p:nvPicPr>
        <p:blipFill>
          <a:blip r:embed="rId16"/>
          <a:stretch>
            <a:fillRect/>
          </a:stretch>
        </p:blipFill>
        <p:spPr>
          <a:xfrm>
            <a:off x="5943600" y="5410200"/>
            <a:ext cx="4895850" cy="533400"/>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6558</Words>
  <Application>WPS 演示</Application>
  <PresentationFormat>宽屏</PresentationFormat>
  <Paragraphs>280</Paragraphs>
  <Slides>13</Slides>
  <Notes>11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Trebuchet MS</vt:lpstr>
      <vt:lpstr>Arial</vt:lpstr>
      <vt:lpstr>Times New Roman</vt:lpstr>
      <vt:lpstr>微软雅黑</vt:lpstr>
      <vt:lpstr>Noto Sans Mono CJK HK</vt:lpstr>
      <vt:lpstr>Segoe Print</vt:lpstr>
      <vt:lpstr>Calibri</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雯雯</cp:lastModifiedBy>
  <cp:revision>421</cp:revision>
  <dcterms:created xsi:type="dcterms:W3CDTF">2023-09-17T03:47:00Z</dcterms:created>
  <dcterms:modified xsi:type="dcterms:W3CDTF">2025-09-09T06:59:43Z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2023-09-04T08:00:00Z</vt:filetime>
  </property>
  <property fmtid="{D5CDD505-2E9C-101B-9397-08002B2CF9AE}" pid="3" name="Creator">
    <vt:lpwstr>Microsoft? PowerPoint? 2016</vt:lpwstr>
  </property>
  <property fmtid="{D5CDD505-2E9C-101B-9397-08002B2CF9AE}" pid="4" name="LastSaved">
    <vt:filetime>2023-09-25T08:00:00Z</vt:filetime>
  </property>
  <property fmtid="{D5CDD505-2E9C-101B-9397-08002B2CF9AE}" pid="5" name="ICV">
    <vt:lpwstr>637F99E4384743058473D0AB5B9F1424_13</vt:lpwstr>
  </property>
  <property fmtid="{D5CDD505-2E9C-101B-9397-08002B2CF9AE}" pid="6" name="KSOProductBuildVer">
    <vt:lpwstr>2052-12.1.0.22529</vt:lpwstr>
  </property>
</Properties>
</file>